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6858000" cy="9906000" type="A4"/>
  <p:notesSz cx="7102475" cy="10233025"/>
  <p:embeddedFontLst>
    <p:embeddedFont>
      <p:font typeface="Verdana" panose="020B0604030504040204" pitchFamily="34" charset="0"/>
      <p:regular r:id="rId6"/>
      <p:bold r:id="rId7"/>
      <p:italic r:id="rId8"/>
      <p:boldItalic r:id="rId9"/>
    </p:embeddedFont>
    <p:embeddedFont>
      <p:font typeface="Meiryo UI" panose="020B0604030504040204" pitchFamily="34" charset="-128"/>
      <p:regular r:id="rId10"/>
      <p:bold r:id="rId11"/>
      <p:italic r:id="rId12"/>
      <p:boldItalic r:id="rId13"/>
    </p:embeddedFont>
    <p:embeddedFont>
      <p:font typeface="Oswald" panose="02020500000000000000" charset="0"/>
      <p:regular r:id="rId14"/>
      <p:bold r:id="rId15"/>
      <p:italic r:id="rId16"/>
      <p:boldItalic r:id="rId17"/>
    </p:embeddedFont>
    <p:embeddedFont>
      <p:font typeface="Meiryo" panose="020B0604030504040204" pitchFamily="34" charset="-128"/>
      <p:regular r:id="rId18"/>
      <p:bold r:id="rId19"/>
      <p:italic r:id="rId20"/>
      <p:boldItalic r:id="rId21"/>
    </p:embeddedFont>
    <p:embeddedFont>
      <p:font typeface="Noto Sans" panose="02020500000000000000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新細明體" panose="02020500000000000000" pitchFamily="18" charset="-120"/>
      <p:regular r:id="rId3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D1D1D2"/>
    <a:srgbClr val="6D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50" d="100"/>
          <a:sy n="150" d="100"/>
        </p:scale>
        <p:origin x="1488" y="-3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93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6614-362B-41B3-AC37-BD24EBF3BD2C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07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12FB-333E-444B-8DB2-C57B8275AB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0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Picture + intro Text + Features + specs &amp; pack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0" y="0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101600" y="742898"/>
            <a:ext cx="5994089" cy="306608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zh-TW" dirty="0"/>
              <a:t>PRODUCT SLOGAN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353967" y="1113367"/>
            <a:ext cx="2660649" cy="2550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14" name="文字版面配置區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29580" y="1113367"/>
            <a:ext cx="3319563" cy="197751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Intro text </a:t>
            </a:r>
            <a:r>
              <a:rPr lang="nl-NL" altLang="zh-TW" dirty="0"/>
              <a:t>–</a:t>
            </a:r>
            <a:r>
              <a:rPr lang="en-US" altLang="zh-TW" dirty="0"/>
              <a:t> Noto Sans, Size 9</a:t>
            </a:r>
            <a:endParaRPr lang="zh-TW" altLang="en-US" dirty="0"/>
          </a:p>
        </p:txBody>
      </p:sp>
      <p:sp>
        <p:nvSpPr>
          <p:cNvPr id="16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1600" y="3970867"/>
            <a:ext cx="3165382" cy="5617388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Intro text </a:t>
            </a:r>
            <a:r>
              <a:rPr lang="nl-NL" altLang="zh-TW" dirty="0"/>
              <a:t>–</a:t>
            </a:r>
            <a:r>
              <a:rPr lang="en-US" altLang="zh-TW" dirty="0"/>
              <a:t> Noto Sans, Size 9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670799" y="77662"/>
            <a:ext cx="3078344" cy="248578"/>
          </a:xfrm>
        </p:spPr>
        <p:txBody>
          <a:bodyPr rIns="0">
            <a:noAutofit/>
          </a:bodyPr>
          <a:lstStyle>
            <a:lvl1pPr marL="0" indent="0" algn="r">
              <a:buNone/>
              <a:defRPr sz="1600" b="1" cap="all" baseline="0">
                <a:solidFill>
                  <a:schemeClr val="bg2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PRODUCT NAME</a:t>
            </a:r>
            <a:endParaRPr lang="nl-NL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3429580" y="3392374"/>
            <a:ext cx="3319562" cy="5617388"/>
          </a:xfrm>
        </p:spPr>
        <p:txBody>
          <a:bodyPr lIns="0" tIns="0">
            <a:normAutofit/>
          </a:bodyPr>
          <a:lstStyle>
            <a:lvl1pPr marL="0" indent="0"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nl-N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SPECS &amp; Packing Info. </a:t>
            </a:r>
          </a:p>
          <a:p>
            <a:pPr lvl="0"/>
            <a:r>
              <a:rPr lang="nl-N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example sheets for easy to copy-paste tables</a:t>
            </a:r>
            <a:endParaRPr lang="nl-NL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01600" y="3709429"/>
            <a:ext cx="71269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dirty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FEATURES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429580" y="3115375"/>
            <a:ext cx="111665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SPECIFICATIONS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B44395-FC14-4692-92E1-965826A9F7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0799" y="326240"/>
            <a:ext cx="3078344" cy="266970"/>
          </a:xfrm>
        </p:spPr>
        <p:txBody>
          <a:bodyPr rIns="0" anchor="b">
            <a:noAutofit/>
          </a:bodyPr>
          <a:lstStyle>
            <a:lvl1pPr marL="0" indent="0" algn="r">
              <a:buNone/>
              <a:defRPr sz="1100" b="1" cap="all" baseline="0">
                <a:solidFill>
                  <a:schemeClr val="bg2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CODE</a:t>
            </a:r>
            <a:endParaRPr lang="nl-NL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600" y="8094410"/>
            <a:ext cx="157030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PACKING INFORMATION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7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6 Image + 6 Para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98862" y="855442"/>
            <a:ext cx="6106713" cy="354234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zh-TW" dirty="0"/>
              <a:t>6 IMAGE + 6 PARAGRAPH – USED FOR FEATURES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541736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16" name="圖片版面配置區 13"/>
          <p:cNvSpPr>
            <a:spLocks noGrp="1"/>
          </p:cNvSpPr>
          <p:nvPr>
            <p:ph type="pic" sz="quarter" idx="20"/>
          </p:nvPr>
        </p:nvSpPr>
        <p:spPr>
          <a:xfrm>
            <a:off x="2566961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17" name="圖片版面配置區 13"/>
          <p:cNvSpPr>
            <a:spLocks noGrp="1"/>
          </p:cNvSpPr>
          <p:nvPr>
            <p:ph type="pic" sz="quarter" idx="21"/>
          </p:nvPr>
        </p:nvSpPr>
        <p:spPr>
          <a:xfrm>
            <a:off x="4592187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13" name="圖片版面配置區 13"/>
          <p:cNvSpPr>
            <a:spLocks noGrp="1"/>
          </p:cNvSpPr>
          <p:nvPr>
            <p:ph type="pic" sz="quarter" idx="24"/>
          </p:nvPr>
        </p:nvSpPr>
        <p:spPr>
          <a:xfrm>
            <a:off x="560786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20" name="圖片版面配置區 13"/>
          <p:cNvSpPr>
            <a:spLocks noGrp="1"/>
          </p:cNvSpPr>
          <p:nvPr>
            <p:ph type="pic" sz="quarter" idx="26"/>
          </p:nvPr>
        </p:nvSpPr>
        <p:spPr>
          <a:xfrm>
            <a:off x="2586011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21" name="圖片版面配置區 13"/>
          <p:cNvSpPr>
            <a:spLocks noGrp="1"/>
          </p:cNvSpPr>
          <p:nvPr>
            <p:ph type="pic" sz="quarter" idx="27"/>
          </p:nvPr>
        </p:nvSpPr>
        <p:spPr>
          <a:xfrm>
            <a:off x="4611237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560786" y="4109421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  <p:sp>
        <p:nvSpPr>
          <p:cNvPr id="24" name="文字版面配置區 10">
            <a:extLst>
              <a:ext uri="{FF2B5EF4-FFF2-40B4-BE49-F238E27FC236}">
                <a16:creationId xmlns:a16="http://schemas.microsoft.com/office/drawing/2014/main" id="{AE3EF853-63EF-489A-A5F4-25F20A2F7C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786" y="4429423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26" name="文字版面配置區 10">
            <a:extLst>
              <a:ext uri="{FF2B5EF4-FFF2-40B4-BE49-F238E27FC236}">
                <a16:creationId xmlns:a16="http://schemas.microsoft.com/office/drawing/2014/main" id="{E0BA469E-5067-4A94-AA74-A81DC6A119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6011" y="4109421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29" name="文字版面配置區 10">
            <a:extLst>
              <a:ext uri="{FF2B5EF4-FFF2-40B4-BE49-F238E27FC236}">
                <a16:creationId xmlns:a16="http://schemas.microsoft.com/office/drawing/2014/main" id="{D8BA1257-E27D-4FE8-B5E9-8948D3D0AB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86011" y="4429423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0" name="文字版面配置區 10">
            <a:extLst>
              <a:ext uri="{FF2B5EF4-FFF2-40B4-BE49-F238E27FC236}">
                <a16:creationId xmlns:a16="http://schemas.microsoft.com/office/drawing/2014/main" id="{515927A9-76C2-4B65-AEC7-AF89D49E8D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1236" y="4109421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1" name="文字版面配置區 10">
            <a:extLst>
              <a:ext uri="{FF2B5EF4-FFF2-40B4-BE49-F238E27FC236}">
                <a16:creationId xmlns:a16="http://schemas.microsoft.com/office/drawing/2014/main" id="{7E00774E-27E6-4FE0-BA9D-EFFFB97082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11236" y="4429423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2" name="文字版面配置區 10">
            <a:extLst>
              <a:ext uri="{FF2B5EF4-FFF2-40B4-BE49-F238E27FC236}">
                <a16:creationId xmlns:a16="http://schemas.microsoft.com/office/drawing/2014/main" id="{6AACA3ED-8610-49E2-A334-234594CE6C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0786" y="8046720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3" name="文字版面配置區 10">
            <a:extLst>
              <a:ext uri="{FF2B5EF4-FFF2-40B4-BE49-F238E27FC236}">
                <a16:creationId xmlns:a16="http://schemas.microsoft.com/office/drawing/2014/main" id="{015E31CC-72C8-47DE-9A8C-6599F3BBE7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0786" y="8375927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4" name="文字版面配置區 10">
            <a:extLst>
              <a:ext uri="{FF2B5EF4-FFF2-40B4-BE49-F238E27FC236}">
                <a16:creationId xmlns:a16="http://schemas.microsoft.com/office/drawing/2014/main" id="{2F1A2A7D-1AB6-4A61-83D2-EA2A1ECD4A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86011" y="8046720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5" name="文字版面配置區 10">
            <a:extLst>
              <a:ext uri="{FF2B5EF4-FFF2-40B4-BE49-F238E27FC236}">
                <a16:creationId xmlns:a16="http://schemas.microsoft.com/office/drawing/2014/main" id="{A17CC4DA-EC69-4051-AA96-F41DD1245A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6011" y="8375927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6" name="文字版面配置區 10">
            <a:extLst>
              <a:ext uri="{FF2B5EF4-FFF2-40B4-BE49-F238E27FC236}">
                <a16:creationId xmlns:a16="http://schemas.microsoft.com/office/drawing/2014/main" id="{A9F0EF41-BC63-48A0-89A8-5CD7D1FC4C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11236" y="8046720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7" name="文字版面配置區 10">
            <a:extLst>
              <a:ext uri="{FF2B5EF4-FFF2-40B4-BE49-F238E27FC236}">
                <a16:creationId xmlns:a16="http://schemas.microsoft.com/office/drawing/2014/main" id="{9181A10E-2C69-4869-A12A-768182F7D7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11236" y="8375927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380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4 Image + 4 Para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98862" y="855442"/>
            <a:ext cx="6106713" cy="354234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/>
              <a:t>4 IMAGE + 4 PARAGRAPH – USED FOR FEATURES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398862" y="1707279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14" name="文字版面配置區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862" y="4718286"/>
            <a:ext cx="2811064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文字版面配置區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94510" y="4740393"/>
            <a:ext cx="2811065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29" name="圖片版面配置區 13"/>
          <p:cNvSpPr>
            <a:spLocks noGrp="1"/>
          </p:cNvSpPr>
          <p:nvPr>
            <p:ph type="pic" sz="quarter" idx="19"/>
          </p:nvPr>
        </p:nvSpPr>
        <p:spPr>
          <a:xfrm>
            <a:off x="3694510" y="1707279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40" name="圖片版面配置區 13"/>
          <p:cNvSpPr>
            <a:spLocks noGrp="1"/>
          </p:cNvSpPr>
          <p:nvPr>
            <p:ph type="pic" sz="quarter" idx="20"/>
          </p:nvPr>
        </p:nvSpPr>
        <p:spPr>
          <a:xfrm>
            <a:off x="398861" y="5742091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41" name="文字版面配置區 10"/>
          <p:cNvSpPr>
            <a:spLocks noGrp="1"/>
          </p:cNvSpPr>
          <p:nvPr>
            <p:ph type="body" sz="quarter" idx="21" hasCustomPrompt="1"/>
          </p:nvPr>
        </p:nvSpPr>
        <p:spPr>
          <a:xfrm>
            <a:off x="398861" y="8753098"/>
            <a:ext cx="2811064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42" name="文字版面配置區 10"/>
          <p:cNvSpPr>
            <a:spLocks noGrp="1"/>
          </p:cNvSpPr>
          <p:nvPr>
            <p:ph type="body" sz="quarter" idx="22" hasCustomPrompt="1"/>
          </p:nvPr>
        </p:nvSpPr>
        <p:spPr>
          <a:xfrm>
            <a:off x="3694509" y="8775205"/>
            <a:ext cx="2811065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43" name="圖片版面配置區 13"/>
          <p:cNvSpPr>
            <a:spLocks noGrp="1"/>
          </p:cNvSpPr>
          <p:nvPr>
            <p:ph type="pic" sz="quarter" idx="23"/>
          </p:nvPr>
        </p:nvSpPr>
        <p:spPr>
          <a:xfrm>
            <a:off x="3694509" y="5742091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Packing_EXA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51237" y="636366"/>
            <a:ext cx="5994089" cy="996823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tx1"/>
                </a:solidFill>
                <a:latin typeface="Oswal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/>
              <a:t>EXAMPLE SHEET – COPY PASTE CONTENTS THEN REMOVE 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683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343A-538C-40FB-9B32-DC04E5652D63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352B-4416-4820-A1B8-03A1A483DB7C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57836-9962-460E-AA8E-7968F242868F}"/>
              </a:ext>
            </a:extLst>
          </p:cNvPr>
          <p:cNvSpPr/>
          <p:nvPr userDrawn="1"/>
        </p:nvSpPr>
        <p:spPr>
          <a:xfrm>
            <a:off x="0" y="9726000"/>
            <a:ext cx="6858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0" r:id="rId4"/>
  </p:sldLayoutIdLst>
  <p:txStyles>
    <p:titleStyle>
      <a:lvl1pPr algn="l" defTabSz="417899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Oswald" panose="00000500000000000000" pitchFamily="2" charset="0"/>
          <a:ea typeface="+mj-ea"/>
          <a:cs typeface="+mj-cs"/>
        </a:defRPr>
      </a:lvl1pPr>
    </p:titleStyle>
    <p:bodyStyle>
      <a:lvl1pPr marL="0" indent="0" algn="l" defTabSz="417899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+mn-cs"/>
        </a:defRPr>
      </a:lvl1pPr>
      <a:lvl2pPr marL="313424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2237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3pPr>
      <a:lvl4pPr marL="73132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94027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149222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172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121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071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0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899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49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798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47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4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59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Exquisitely </a:t>
            </a:r>
            <a:r>
              <a:rPr lang="en-US" altLang="zh-TW" dirty="0" smtClean="0"/>
              <a:t>Ruthless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9580" y="1010779"/>
            <a:ext cx="3403020" cy="2083667"/>
          </a:xfrm>
        </p:spPr>
        <p:txBody>
          <a:bodyPr>
            <a:noAutofit/>
          </a:bodyPr>
          <a:lstStyle/>
          <a:p>
            <a:r>
              <a:rPr lang="en-US" altLang="zh-TW" b="1" dirty="0"/>
              <a:t>Classic Design Refined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TD500 Mesh V2’s iconic polygonal design paired with </a:t>
            </a:r>
            <a:r>
              <a:rPr lang="en-US" altLang="zh-TW" dirty="0" smtClean="0"/>
              <a:t>included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three 120mm ARGB </a:t>
            </a:r>
            <a:r>
              <a:rPr lang="en-US" altLang="zh-TW" dirty="0"/>
              <a:t>fans engulfs your system in an ever-changing glow, shifting based on the angle viewed </a:t>
            </a:r>
            <a:r>
              <a:rPr lang="en-US" altLang="zh-TW" dirty="0" smtClean="0"/>
              <a:t>to reflect </a:t>
            </a:r>
            <a:r>
              <a:rPr lang="en-US" altLang="zh-TW" dirty="0"/>
              <a:t>the uniqueness of </a:t>
            </a:r>
            <a:r>
              <a:rPr lang="en-US" altLang="zh-TW" dirty="0" smtClean="0"/>
              <a:t>each </a:t>
            </a:r>
            <a:r>
              <a:rPr lang="en-US" altLang="zh-TW" dirty="0"/>
              <a:t>gamer’s personality.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Cooler </a:t>
            </a:r>
            <a:r>
              <a:rPr lang="en-US" altLang="zh-TW" dirty="0"/>
              <a:t>Master’s </a:t>
            </a:r>
            <a:r>
              <a:rPr lang="en-US" altLang="zh-TW" dirty="0" err="1"/>
              <a:t>FineMesh</a:t>
            </a:r>
            <a:r>
              <a:rPr lang="en-US" altLang="zh-TW" dirty="0"/>
              <a:t> provides the functionality of dust filtration while simultaneously allowing for generous intake </a:t>
            </a:r>
            <a:r>
              <a:rPr lang="en-US" altLang="zh-TW" dirty="0" smtClean="0"/>
              <a:t>and </a:t>
            </a:r>
            <a:r>
              <a:rPr lang="en-US" altLang="zh-TW" dirty="0"/>
              <a:t>the ultimate experience: smooth running graphics, rapid response rates and blissfully streamlined gaming. Upgraded with USB 3.2 Gen 2 Type C support, TD500 Mesh V2 keep your data transfer at lightning speeds as you power through and play with style. </a:t>
            </a:r>
            <a:endParaRPr lang="zh-TW" altLang="zh-TW" dirty="0"/>
          </a:p>
          <a:p>
            <a:endParaRPr lang="en-US" sz="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01600" y="3970866"/>
            <a:ext cx="3165382" cy="4477173"/>
          </a:xfrm>
        </p:spPr>
        <p:txBody>
          <a:bodyPr>
            <a:normAutofit/>
          </a:bodyPr>
          <a:lstStyle/>
          <a:p>
            <a:r>
              <a:rPr lang="en-US" sz="800" b="1" dirty="0" smtClean="0"/>
              <a:t>Polygonal Mesh </a:t>
            </a:r>
            <a:r>
              <a:rPr lang="en-US" sz="800" dirty="0" smtClean="0"/>
              <a:t>– </a:t>
            </a:r>
            <a:r>
              <a:rPr lang="en-US" sz="800" dirty="0"/>
              <a:t>Crafted from Cooler Master’s Fine Mesh technology, Polygonal Mesh features a three-dimensional contour and is also capable of simultaneously providing high airflow and dust filtration. 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b="1" dirty="0"/>
              <a:t>Triple ARGB Fans – </a:t>
            </a:r>
            <a:r>
              <a:rPr lang="en-US" sz="800" dirty="0"/>
              <a:t>Three addressable RGB fans flood the Polygonal Mesh front panel with lighting while providing considerable airflow to the system. </a:t>
            </a:r>
            <a:endParaRPr lang="en-US" sz="800" dirty="0" smtClean="0"/>
          </a:p>
          <a:p>
            <a:endParaRPr lang="en-US" sz="800" dirty="0"/>
          </a:p>
          <a:p>
            <a:r>
              <a:rPr lang="en-US" altLang="zh-TW" sz="800" b="1" dirty="0"/>
              <a:t>USB</a:t>
            </a:r>
            <a:r>
              <a:rPr lang="zh-TW" altLang="en-US" sz="800" b="1" dirty="0"/>
              <a:t> </a:t>
            </a:r>
            <a:r>
              <a:rPr lang="en-US" altLang="zh-TW" sz="800" b="1" dirty="0"/>
              <a:t>3.2 Gen 2 Type C Support </a:t>
            </a:r>
            <a:r>
              <a:rPr lang="en-US" altLang="zh-TW" sz="800" dirty="0"/>
              <a:t>–</a:t>
            </a:r>
            <a:r>
              <a:rPr lang="zh-TW" altLang="en-US" sz="800" dirty="0"/>
              <a:t> </a:t>
            </a:r>
            <a:r>
              <a:rPr lang="en-US" altLang="zh-TW" sz="800" dirty="0"/>
              <a:t>USB 3.2 Gen 2 Type C </a:t>
            </a:r>
            <a:r>
              <a:rPr lang="en-US" altLang="zh-TW" sz="800" dirty="0" smtClean="0"/>
              <a:t>port </a:t>
            </a:r>
            <a:r>
              <a:rPr lang="en-US" altLang="zh-TW" sz="800" dirty="0"/>
              <a:t>built into the I/O panel allows multi-purpose, streamlined data transmission</a:t>
            </a:r>
            <a:r>
              <a:rPr lang="en-US" altLang="zh-TW" sz="800" dirty="0" smtClean="0"/>
              <a:t>.</a:t>
            </a:r>
            <a:r>
              <a:rPr lang="en-US" sz="800" dirty="0" smtClean="0"/>
              <a:t> </a:t>
            </a:r>
          </a:p>
          <a:p>
            <a:endParaRPr lang="en-US" sz="800" dirty="0"/>
          </a:p>
          <a:p>
            <a:r>
              <a:rPr lang="en-US" sz="800" b="1" dirty="0"/>
              <a:t>Versatile Cooling Options – </a:t>
            </a:r>
            <a:r>
              <a:rPr lang="en-US" sz="800" dirty="0"/>
              <a:t>Support for up to seven 120mm fans and 360mm front and top radiator support ensure that performance is not compromised.</a:t>
            </a:r>
          </a:p>
          <a:p>
            <a:endParaRPr lang="en-US" altLang="zh-TW" sz="800" dirty="0"/>
          </a:p>
          <a:p>
            <a:r>
              <a:rPr lang="en-US" altLang="zh-TW" sz="800" b="1" dirty="0" smtClean="0">
                <a:solidFill>
                  <a:schemeClr val="bg1">
                    <a:lumMod val="50000"/>
                  </a:schemeClr>
                </a:solidFill>
              </a:rPr>
              <a:t>Tool-Free </a:t>
            </a:r>
            <a:r>
              <a:rPr lang="en-US" altLang="zh-TW" sz="800" b="1" dirty="0"/>
              <a:t>Crystalline </a:t>
            </a:r>
            <a:r>
              <a:rPr lang="en-US" altLang="zh-TW" sz="800" b="1" dirty="0" smtClean="0">
                <a:solidFill>
                  <a:schemeClr val="bg1">
                    <a:lumMod val="50000"/>
                  </a:schemeClr>
                </a:solidFill>
              </a:rPr>
              <a:t>TG </a:t>
            </a:r>
            <a:r>
              <a:rPr lang="en-US" altLang="zh-TW" sz="800" b="1" dirty="0">
                <a:solidFill>
                  <a:schemeClr val="bg1">
                    <a:lumMod val="50000"/>
                  </a:schemeClr>
                </a:solidFill>
              </a:rPr>
              <a:t>Side Panel 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altLang="zh-TW" sz="800" dirty="0"/>
              <a:t>A crystalline design spans the edges of the tempered glass side panel, </a:t>
            </a:r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</a:rPr>
              <a:t>completely </a:t>
            </a:r>
            <a:r>
              <a:rPr lang="en-US" altLang="zh-TW" sz="800" dirty="0" err="1" smtClean="0">
                <a:solidFill>
                  <a:schemeClr val="bg1">
                    <a:lumMod val="50000"/>
                  </a:schemeClr>
                </a:solidFill>
              </a:rPr>
              <a:t>toolless</a:t>
            </a:r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</a:rPr>
              <a:t> for quick 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access to the </a:t>
            </a:r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</a:rPr>
              <a:t>internals. 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An optional screw can be installed to further secure the tempered glass side </a:t>
            </a:r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</a:rPr>
              <a:t>panel.</a:t>
            </a:r>
          </a:p>
          <a:p>
            <a:endParaRPr lang="en-US" altLang="zh-TW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800" b="1" dirty="0" smtClean="0"/>
              <a:t>PSU</a:t>
            </a:r>
            <a:r>
              <a:rPr lang="zh-TW" altLang="en-US" sz="800" b="1" dirty="0" smtClean="0"/>
              <a:t> </a:t>
            </a:r>
            <a:r>
              <a:rPr lang="en-US" altLang="zh-TW" sz="800" b="1" dirty="0" smtClean="0"/>
              <a:t>Shroud With Removable C</a:t>
            </a:r>
            <a:r>
              <a:rPr lang="en-US" altLang="zh-CN" sz="800" b="1" dirty="0" smtClean="0"/>
              <a:t>over-</a:t>
            </a:r>
            <a:endParaRPr lang="en-US" altLang="zh-TW" sz="800" b="1" dirty="0" smtClean="0"/>
          </a:p>
          <a:p>
            <a:r>
              <a:rPr lang="en-US" altLang="zh-TW" sz="800" dirty="0" smtClean="0">
                <a:solidFill>
                  <a:schemeClr val="bg1">
                    <a:lumMod val="50000"/>
                  </a:schemeClr>
                </a:solidFill>
              </a:rPr>
              <a:t>TD500 Mesh V2’s removable PSU cover allows users to freely showcase unique PSU designs or keep PSUs hidden for a stealthier aesthetic. When not in use, the PSU cover can be stored on the motherboard tray for easy safekeeping. </a:t>
            </a:r>
          </a:p>
          <a:p>
            <a:endParaRPr lang="en-US" altLang="zh-TW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800" b="1" dirty="0" smtClean="0">
                <a:solidFill>
                  <a:schemeClr val="bg1">
                    <a:lumMod val="50000"/>
                  </a:schemeClr>
                </a:solidFill>
              </a:rPr>
              <a:t>Removable </a:t>
            </a:r>
            <a:r>
              <a:rPr lang="en-US" altLang="zh-TW" sz="800" b="1" dirty="0">
                <a:solidFill>
                  <a:schemeClr val="bg1">
                    <a:lumMod val="50000"/>
                  </a:schemeClr>
                </a:solidFill>
              </a:rPr>
              <a:t>Top Panel 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– The top panel is entirely removable for improved access to the components during assembly. Ease of use also facilitates the mounting of cooling solutions such as fans and radiators.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TD500 </a:t>
            </a:r>
            <a:r>
              <a:rPr lang="en-US" b="0" dirty="0" smtClean="0"/>
              <a:t>Mesh V2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339340" y="386961"/>
            <a:ext cx="4409803" cy="207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800" b="0" kern="100" dirty="0" smtClean="0">
                <a:solidFill>
                  <a:schemeClr val="bg1"/>
                </a:solidFill>
                <a:ea typeface="新細明體"/>
                <a:cs typeface="Verdana" panose="020B0604030504040204" pitchFamily="34" charset="0"/>
              </a:rPr>
              <a:t>TD500V2-KGNN-S00/TD500V2-WGNN-S00</a:t>
            </a:r>
            <a:endParaRPr lang="en-US" altLang="zh-TW" sz="800" b="0" kern="100" dirty="0">
              <a:solidFill>
                <a:schemeClr val="bg1"/>
              </a:solidFill>
              <a:ea typeface="新細明體"/>
              <a:cs typeface="Verdan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33326"/>
              </p:ext>
            </p:extLst>
          </p:nvPr>
        </p:nvGraphicFramePr>
        <p:xfrm>
          <a:off x="101600" y="9210312"/>
          <a:ext cx="3165381" cy="47807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5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1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</a:rPr>
                        <a:t>Cont.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</a:rPr>
                        <a:t>W/ Pallet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</a:rPr>
                        <a:t>Carton/ Pallet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</a:rPr>
                        <a:t>W/O Pallet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9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</a:rPr>
                        <a:t>20’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280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336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9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</a:rPr>
                        <a:t>40’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560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672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9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</a:rPr>
                        <a:t>40 HQ</a:t>
                      </a:r>
                      <a:endParaRPr lang="nl-NL" sz="7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FR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nl-NL" sz="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756</a:t>
                      </a:r>
                      <a:endParaRPr lang="nl-NL" sz="7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60278" marR="60278" marT="0" marB="0" anchor="ctr" anchorCtr="1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2" y="1483261"/>
            <a:ext cx="2129288" cy="21292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" y="1356394"/>
            <a:ext cx="2299335" cy="2299335"/>
          </a:xfrm>
          <a:prstGeom prst="rect">
            <a:avLst/>
          </a:prstGeom>
        </p:spPr>
      </p:pic>
      <p:graphicFrame>
        <p:nvGraphicFramePr>
          <p:cNvPr id="13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0733"/>
              </p:ext>
            </p:extLst>
          </p:nvPr>
        </p:nvGraphicFramePr>
        <p:xfrm>
          <a:off x="3429580" y="3362327"/>
          <a:ext cx="3404695" cy="628176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4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415">
                  <a:extLst>
                    <a:ext uri="{9D8B030D-6E8A-4147-A177-3AD203B41FA5}">
                      <a16:colId xmlns:a16="http://schemas.microsoft.com/office/drawing/2014/main" val="2227312114"/>
                    </a:ext>
                  </a:extLst>
                </a:gridCol>
              </a:tblGrid>
              <a:tr h="25717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 </a:t>
                      </a:r>
                      <a:r>
                        <a:rPr lang="en-US" sz="700" b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TD500 Mesh V2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TD500 Mesh V2 Wh</a:t>
                      </a:r>
                      <a:r>
                        <a:rPr lang="en-US" altLang="zh-CN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ite</a:t>
                      </a:r>
                      <a:endParaRPr lang="zh-TW" alt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altLang="zh-TW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 Number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TD500V2-KGNN-S00</a:t>
                      </a:r>
                      <a:endParaRPr lang="en-US" altLang="zh-TW" sz="7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TD500V2-WGNN-S00</a:t>
                      </a:r>
                      <a:endParaRPr lang="zh-TW" altLang="nl-NL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Exterior Color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Black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White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Materials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Exterior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Steel, Mesh,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Plastic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Left Side Panel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Tempered Glass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Dimensions</a:t>
                      </a:r>
                    </a:p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 x W x H)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incl. </a:t>
                      </a: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Protrusions</a:t>
                      </a:r>
                      <a:endParaRPr lang="zh-TW" altLang="en-US" sz="7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499x210x500mm</a:t>
                      </a:r>
                      <a:endParaRPr lang="en-US" altLang="zh-TW" sz="7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428">
                <a:tc vMerge="1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b="0" kern="100" dirty="0" smtClean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excl. Protrusions</a:t>
                      </a:r>
                      <a:endParaRPr lang="zh-TW" altLang="en-US" sz="7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430x210x477mm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9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Motherboard Support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Mini-ITX, Micro-ATX, ATX, SSI-CEB, </a:t>
                      </a:r>
                      <a:r>
                        <a:rPr lang="en-US" altLang="zh-TW" sz="700" b="0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E-ATX*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(*up to 12” x 10.7” motherboards, may impact</a:t>
                      </a:r>
                      <a:r>
                        <a:rPr lang="en-US" altLang="zh-TW" sz="700" b="0" kern="1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cable management feature</a:t>
                      </a:r>
                      <a:r>
                        <a:rPr lang="en-US" altLang="zh-TW" sz="700" b="0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) </a:t>
                      </a:r>
                      <a:endParaRPr lang="en-US" altLang="zh-TW" sz="7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Expansion Slots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7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Drive Bays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5.25“ ODD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N/A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3.5”</a:t>
                      </a:r>
                      <a:r>
                        <a:rPr lang="en-US" sz="7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HDD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2.5” SSD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I/O </a:t>
                      </a: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Panel</a:t>
                      </a: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USB</a:t>
                      </a: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Ports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x USB 3.2 Gen 1</a:t>
                      </a:r>
                      <a:r>
                        <a:rPr lang="de-DE" sz="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lang="de-DE" sz="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1x USB3.2 Gen 2 type C</a:t>
                      </a:r>
                      <a:endParaRPr lang="de-DE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Audio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Audio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jack x1</a:t>
                      </a:r>
                      <a:endParaRPr lang="en-US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Other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x ARGB </a:t>
                      </a:r>
                      <a:r>
                        <a:rPr lang="en-US" altLang="zh-CN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fan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Hub</a:t>
                      </a:r>
                      <a:endParaRPr lang="en-US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Pre-installed Fan(s)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Top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N/A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Front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3 x 120mm</a:t>
                      </a: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CF120 ARGB</a:t>
                      </a:r>
                      <a:endParaRPr lang="zh-TW" altLang="en-US" sz="5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Rear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N/A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900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Fan Support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Top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baseline="0" dirty="0" smtClean="0">
                          <a:solidFill>
                            <a:schemeClr val="tx1"/>
                          </a:solidFill>
                        </a:rPr>
                        <a:t>3 x 120mm</a:t>
                      </a:r>
                    </a:p>
                    <a:p>
                      <a:r>
                        <a:rPr lang="en-US" sz="700" baseline="0" dirty="0" smtClean="0">
                          <a:solidFill>
                            <a:schemeClr val="tx1"/>
                          </a:solidFill>
                        </a:rPr>
                        <a:t>2 x 140mm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Front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3 x 120mm</a:t>
                      </a:r>
                    </a:p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2 x 140mm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Rear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1 x 120mm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193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Radiator Support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Top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120/140/240/280</a:t>
                      </a:r>
                      <a:r>
                        <a:rPr lang="en-US" altLang="zh-CN" sz="700" dirty="0" smtClean="0">
                          <a:solidFill>
                            <a:schemeClr val="tx2"/>
                          </a:solidFill>
                          <a:latin typeface="+mn-lt"/>
                        </a:rPr>
                        <a:t>/360mm</a:t>
                      </a:r>
                    </a:p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(recommended maximum thickness - 55mm</a:t>
                      </a:r>
                      <a:r>
                        <a:rPr lang="zh-CN" altLang="en-US" sz="700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altLang="zh-TW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Front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120 / 140 / 240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</a:rPr>
                        <a:t> / 280 / 360mm</a:t>
                      </a:r>
                      <a:endParaRPr lang="en-US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Rear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120mm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Clearances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CPU Cooler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165mm / 6.49”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200mm</a:t>
                      </a:r>
                      <a:r>
                        <a:rPr lang="en-US" altLang="zh-TW" sz="700" b="0" i="1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700" b="0" i="1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</a:br>
                      <a:r>
                        <a:rPr lang="en-US" altLang="zh-TW" sz="700" b="0" i="1" kern="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(Recommended up to 170mm)</a:t>
                      </a:r>
                      <a:endParaRPr lang="en-US" altLang="zh-TW" sz="700" b="0" i="1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Graphics Card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410mm / 16.14”</a:t>
                      </a:r>
                      <a:endParaRPr lang="zh-TW" sz="7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Cable</a:t>
                      </a:r>
                      <a:r>
                        <a:rPr lang="en-US" sz="7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Routing </a:t>
                      </a:r>
                      <a:endParaRPr lang="zh-TW" sz="7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Behind MB Tray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19mm / 0.74”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Dust Filters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Front, Top, Bottom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1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 Support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Bottom Mount, ATX 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Warranty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Years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04080"/>
              </p:ext>
            </p:extLst>
          </p:nvPr>
        </p:nvGraphicFramePr>
        <p:xfrm>
          <a:off x="101600" y="8320259"/>
          <a:ext cx="3165379" cy="80741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4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589">
                  <a:extLst>
                    <a:ext uri="{9D8B030D-6E8A-4147-A177-3AD203B41FA5}">
                      <a16:colId xmlns:a16="http://schemas.microsoft.com/office/drawing/2014/main" val="2824332922"/>
                    </a:ext>
                  </a:extLst>
                </a:gridCol>
              </a:tblGrid>
              <a:tr h="13389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P/N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TD500V2-KGNN-S00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TD500V2-WGNN-S00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42927"/>
                  </a:ext>
                </a:extLst>
              </a:tr>
              <a:tr h="13389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EAN</a:t>
                      </a:r>
                      <a:endParaRPr lang="en-US" sz="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4719512135365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4719512135358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9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UPC</a:t>
                      </a:r>
                      <a:endParaRPr lang="en-US" sz="7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884102107689</a:t>
                      </a:r>
                      <a:endParaRPr lang="en-US" sz="7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884102107672</a:t>
                      </a:r>
                      <a:endParaRPr lang="en-US" sz="7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42">
                <a:tc>
                  <a:txBody>
                    <a:bodyPr/>
                    <a:lstStyle/>
                    <a:p>
                      <a:pPr algn="l"/>
                      <a:r>
                        <a:rPr lang="nl-NL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Net weight</a:t>
                      </a:r>
                      <a:endParaRPr lang="nl-NL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7.7</a:t>
                      </a:r>
                      <a:r>
                        <a:rPr lang="en-US" altLang="zh-CN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7.7</a:t>
                      </a:r>
                      <a:r>
                        <a:rPr lang="en-US" altLang="zh-CN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42"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Gross weight</a:t>
                      </a:r>
                      <a:endParaRPr lang="nl-NL" sz="7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9.2</a:t>
                      </a:r>
                      <a:r>
                        <a:rPr lang="en-US" altLang="zh-CN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9.2</a:t>
                      </a:r>
                      <a:r>
                        <a:rPr lang="en-US" altLang="zh-CN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42"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Carton dimension</a:t>
                      </a:r>
                      <a:r>
                        <a:rPr lang="nl-NL" sz="7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(L x W x H)</a:t>
                      </a:r>
                      <a:endParaRPr lang="nl-NL" sz="700" dirty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558</a:t>
                      </a:r>
                      <a:r>
                        <a:rPr lang="en-US" altLang="zh-CN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x290x584mm</a:t>
                      </a:r>
                      <a:endParaRPr lang="nl-NL" sz="7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altLang="zh-TW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558</a:t>
                      </a:r>
                      <a:r>
                        <a:rPr lang="en-US" altLang="zh-CN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x290x584mm</a:t>
                      </a:r>
                      <a:endParaRPr lang="nl-NL" altLang="zh-TW" sz="7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2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Highlights</a:t>
            </a:r>
            <a:endParaRPr lang="zh-TW" altLang="en-US" dirty="0"/>
          </a:p>
        </p:txBody>
      </p:sp>
      <p:pic>
        <p:nvPicPr>
          <p:cNvPr id="24" name="圖片版面配置區 2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0" y="1590708"/>
            <a:ext cx="2212043" cy="2212043"/>
          </a:xfrm>
        </p:spPr>
      </p:pic>
      <p:pic>
        <p:nvPicPr>
          <p:cNvPr id="22" name="圖片版面配置區 2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6" t="14196" r="13233" b="47854"/>
          <a:stretch/>
        </p:blipFill>
        <p:spPr>
          <a:xfrm>
            <a:off x="2617160" y="1874581"/>
            <a:ext cx="1882291" cy="1859281"/>
          </a:xfrm>
        </p:spPr>
      </p:pic>
      <p:pic>
        <p:nvPicPr>
          <p:cNvPr id="25" name="圖片版面配置區 24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10979" r="11042" b="9025"/>
          <a:stretch/>
        </p:blipFill>
        <p:spPr>
          <a:xfrm>
            <a:off x="4683760" y="1935480"/>
            <a:ext cx="1732280" cy="1813560"/>
          </a:xfrm>
        </p:spPr>
      </p:pic>
      <p:pic>
        <p:nvPicPr>
          <p:cNvPr id="26" name="圖片版面配置區 25"/>
          <p:cNvPicPr>
            <a:picLocks noGrp="1" noChangeAspect="1"/>
          </p:cNvPicPr>
          <p:nvPr>
            <p:ph type="pic" sz="quarter" idx="2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4" y="5701337"/>
            <a:ext cx="2176118" cy="2176118"/>
          </a:xfrm>
        </p:spPr>
      </p:pic>
      <p:pic>
        <p:nvPicPr>
          <p:cNvPr id="21" name="圖片版面配置區 20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4453" r="47740" b="1939"/>
          <a:stretch/>
        </p:blipFill>
        <p:spPr>
          <a:xfrm>
            <a:off x="2397057" y="5936859"/>
            <a:ext cx="1880304" cy="2106004"/>
          </a:xfrm>
        </p:spPr>
      </p:pic>
      <p:pic>
        <p:nvPicPr>
          <p:cNvPr id="3" name="圖片版面配置區 2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b="33714"/>
          <a:stretch/>
        </p:blipFill>
        <p:spPr>
          <a:xfrm>
            <a:off x="4654549" y="5616504"/>
            <a:ext cx="2233649" cy="2022546"/>
          </a:xfrm>
        </p:spPr>
      </p:pic>
      <p:sp>
        <p:nvSpPr>
          <p:cNvPr id="9" name="文字版面配置區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TW" dirty="0"/>
              <a:t>Polygonal Mesh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30"/>
          </p:nvPr>
        </p:nvSpPr>
        <p:spPr>
          <a:xfrm>
            <a:off x="560786" y="4429422"/>
            <a:ext cx="1687114" cy="960457"/>
          </a:xfrm>
        </p:spPr>
        <p:txBody>
          <a:bodyPr>
            <a:normAutofit/>
          </a:bodyPr>
          <a:lstStyle/>
          <a:p>
            <a:r>
              <a:rPr lang="en-US" altLang="zh-TW" sz="800" dirty="0" smtClean="0"/>
              <a:t>Polygonal </a:t>
            </a:r>
            <a:r>
              <a:rPr lang="en-US" altLang="zh-TW" sz="800" dirty="0" err="1" smtClean="0"/>
              <a:t>FineMesh</a:t>
            </a:r>
            <a:r>
              <a:rPr lang="en-US" altLang="zh-TW" sz="800" dirty="0" smtClean="0"/>
              <a:t> </a:t>
            </a:r>
            <a:r>
              <a:rPr lang="en-US" altLang="zh-TW" sz="800" dirty="0"/>
              <a:t>features a three-dimensional contour and is also capable of simultaneously providing high airflow and dust filtration. 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USB</a:t>
            </a:r>
            <a:r>
              <a:rPr lang="zh-TW" altLang="en-US" dirty="0"/>
              <a:t> </a:t>
            </a:r>
            <a:r>
              <a:rPr lang="en-US" altLang="zh-TW" dirty="0"/>
              <a:t>3.2 Gen 2 Type C Support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altLang="zh-TW" sz="800" dirty="0"/>
              <a:t>USB 3.2 Gen 2 Type C port built into the I/O panel allows multi-purpose, streamlined data transmission. 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zh-TW" dirty="0"/>
              <a:t>Versatile Cooling Options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Support for up to seven 120mm fans and 360mm front and top radiator support ensure that performance is not compromised.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Tool-Free </a:t>
            </a:r>
            <a:r>
              <a:rPr lang="en-US" altLang="zh-TW" dirty="0"/>
              <a:t>Crystalline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TG Side Panel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36"/>
          </p:nvPr>
        </p:nvSpPr>
        <p:spPr>
          <a:xfrm>
            <a:off x="560786" y="8375926"/>
            <a:ext cx="1687114" cy="1626593"/>
          </a:xfrm>
        </p:spPr>
        <p:txBody>
          <a:bodyPr>
            <a:normAutofit/>
          </a:bodyPr>
          <a:lstStyle/>
          <a:p>
            <a:r>
              <a:rPr lang="en-US" altLang="zh-TW" sz="800" dirty="0"/>
              <a:t>A crystalline design spans the edges of the tempered glass side panel, 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completely </a:t>
            </a:r>
            <a:r>
              <a:rPr lang="en-US" altLang="zh-TW" sz="800" dirty="0" err="1">
                <a:solidFill>
                  <a:schemeClr val="bg1">
                    <a:lumMod val="50000"/>
                  </a:schemeClr>
                </a:solidFill>
              </a:rPr>
              <a:t>toolless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 for quick access to the internals. An optional screw can be installed to further secure the tempered glass side panel.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PSU</a:t>
            </a:r>
            <a:r>
              <a:rPr lang="zh-TW" altLang="en-US" dirty="0"/>
              <a:t> </a:t>
            </a:r>
            <a:r>
              <a:rPr lang="en-US" altLang="zh-TW" dirty="0"/>
              <a:t>Shroud With Removable </a:t>
            </a:r>
            <a:r>
              <a:rPr lang="en-US" altLang="zh-TW" dirty="0" smtClean="0"/>
              <a:t>C</a:t>
            </a:r>
            <a:r>
              <a:rPr lang="en-US" altLang="zh-CN" dirty="0" smtClean="0"/>
              <a:t>over</a:t>
            </a:r>
            <a:endParaRPr lang="en-US" altLang="zh-TW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38"/>
          </p:nvPr>
        </p:nvSpPr>
        <p:spPr>
          <a:xfrm>
            <a:off x="2586011" y="8375927"/>
            <a:ext cx="1687114" cy="1626592"/>
          </a:xfrm>
        </p:spPr>
        <p:txBody>
          <a:bodyPr>
            <a:normAutofit/>
          </a:bodyPr>
          <a:lstStyle/>
          <a:p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TD500 Mesh V2’s removable PSU cover allows users to freely showcase unique PSU designs or keep PSUs hidden for a stealthier aesthetic. When not in use, the PSU cover can be stored on the motherboard tray for easy safekeeping. </a:t>
            </a:r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Removable Top Panel</a:t>
            </a:r>
            <a:endParaRPr lang="zh-TW" altLang="en-US" dirty="0"/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40"/>
          </p:nvPr>
        </p:nvSpPr>
        <p:spPr>
          <a:xfrm>
            <a:off x="4611236" y="8375926"/>
            <a:ext cx="1687114" cy="1778993"/>
          </a:xfrm>
        </p:spPr>
        <p:txBody>
          <a:bodyPr>
            <a:normAutofit/>
          </a:bodyPr>
          <a:lstStyle/>
          <a:p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The top panel is entirely removable for improved access to the components during assembly. Ease of use also facilitates the mounting of cooling solutions such as fans and radiators.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4759699" y="1837930"/>
            <a:ext cx="434975" cy="153888"/>
            <a:chOff x="4750159" y="1798536"/>
            <a:chExt cx="434975" cy="153888"/>
          </a:xfrm>
        </p:grpSpPr>
        <p:sp>
          <p:nvSpPr>
            <p:cNvPr id="27" name="矩形 26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237305" y="1839608"/>
            <a:ext cx="434975" cy="153888"/>
            <a:chOff x="4736450" y="1798536"/>
            <a:chExt cx="434975" cy="153888"/>
          </a:xfrm>
        </p:grpSpPr>
        <p:sp>
          <p:nvSpPr>
            <p:cNvPr id="31" name="矩形 30"/>
            <p:cNvSpPr/>
            <p:nvPr/>
          </p:nvSpPr>
          <p:spPr>
            <a:xfrm>
              <a:off x="4736450" y="1826235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726545" y="1841105"/>
            <a:ext cx="434975" cy="153888"/>
            <a:chOff x="4750159" y="1801711"/>
            <a:chExt cx="434975" cy="153888"/>
          </a:xfrm>
        </p:grpSpPr>
        <p:sp>
          <p:nvSpPr>
            <p:cNvPr id="34" name="矩形 33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783483" y="1801711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 rot="5400000">
            <a:off x="6230552" y="2241671"/>
            <a:ext cx="434975" cy="153888"/>
            <a:chOff x="4750159" y="1798536"/>
            <a:chExt cx="434975" cy="153888"/>
          </a:xfrm>
        </p:grpSpPr>
        <p:sp>
          <p:nvSpPr>
            <p:cNvPr id="37" name="矩形 36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 rot="5400000">
            <a:off x="6230552" y="2728812"/>
            <a:ext cx="434975" cy="153888"/>
            <a:chOff x="4750159" y="1798536"/>
            <a:chExt cx="434975" cy="153888"/>
          </a:xfrm>
        </p:grpSpPr>
        <p:sp>
          <p:nvSpPr>
            <p:cNvPr id="40" name="矩形 39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 rot="5400000">
            <a:off x="6230552" y="3223389"/>
            <a:ext cx="434975" cy="153888"/>
            <a:chOff x="4750159" y="1798536"/>
            <a:chExt cx="434975" cy="153888"/>
          </a:xfrm>
        </p:grpSpPr>
        <p:sp>
          <p:nvSpPr>
            <p:cNvPr id="43" name="矩形 42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 rot="5400000">
            <a:off x="4402980" y="2325641"/>
            <a:ext cx="434975" cy="153888"/>
            <a:chOff x="4750159" y="1798537"/>
            <a:chExt cx="434975" cy="153888"/>
          </a:xfrm>
        </p:grpSpPr>
        <p:sp>
          <p:nvSpPr>
            <p:cNvPr id="46" name="矩形 45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776050" y="1798537"/>
              <a:ext cx="3831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4797838" y="1684010"/>
            <a:ext cx="575907" cy="153888"/>
            <a:chOff x="4750159" y="1798536"/>
            <a:chExt cx="449683" cy="153888"/>
          </a:xfrm>
        </p:grpSpPr>
        <p:sp>
          <p:nvSpPr>
            <p:cNvPr id="49" name="矩形 48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461334" y="1686569"/>
            <a:ext cx="575907" cy="153888"/>
            <a:chOff x="4750159" y="1798536"/>
            <a:chExt cx="449683" cy="153888"/>
          </a:xfrm>
        </p:grpSpPr>
        <p:sp>
          <p:nvSpPr>
            <p:cNvPr id="52" name="矩形 51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 rot="5400000">
            <a:off x="6313972" y="3070151"/>
            <a:ext cx="575907" cy="153888"/>
            <a:chOff x="4750159" y="1798536"/>
            <a:chExt cx="449683" cy="153888"/>
          </a:xfrm>
        </p:grpSpPr>
        <p:sp>
          <p:nvSpPr>
            <p:cNvPr id="55" name="矩形 54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 rot="5400000">
            <a:off x="6313973" y="2462441"/>
            <a:ext cx="575907" cy="153888"/>
            <a:chOff x="4750159" y="1798536"/>
            <a:chExt cx="449683" cy="153888"/>
          </a:xfrm>
        </p:grpSpPr>
        <p:sp>
          <p:nvSpPr>
            <p:cNvPr id="58" name="矩形 57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 smtClean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" name="橢圓 3"/>
          <p:cNvSpPr/>
          <p:nvPr/>
        </p:nvSpPr>
        <p:spPr>
          <a:xfrm>
            <a:off x="5191553" y="6057900"/>
            <a:ext cx="205948" cy="2175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6128169" y="6301559"/>
            <a:ext cx="205948" cy="2175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615826"/>
      </p:ext>
    </p:extLst>
  </p:cSld>
  <p:clrMapOvr>
    <a:masterClrMapping/>
  </p:clrMapOvr>
</p:sld>
</file>

<file path=ppt/theme/theme1.xml><?xml version="1.0" encoding="utf-8"?>
<a:theme xmlns:a="http://schemas.openxmlformats.org/drawingml/2006/main" name="CM2016_Blue_169">
  <a:themeElements>
    <a:clrScheme name="CM Colors 2018">
      <a:dk1>
        <a:srgbClr val="55565A"/>
      </a:dk1>
      <a:lt1>
        <a:srgbClr val="A7A8AA"/>
      </a:lt1>
      <a:dk2>
        <a:srgbClr val="55565A"/>
      </a:dk2>
      <a:lt2>
        <a:srgbClr val="C8C9C7"/>
      </a:lt2>
      <a:accent1>
        <a:srgbClr val="84329B"/>
      </a:accent1>
      <a:accent2>
        <a:srgbClr val="BD74D2"/>
      </a:accent2>
      <a:accent3>
        <a:srgbClr val="D3A2E1"/>
      </a:accent3>
      <a:accent4>
        <a:srgbClr val="E9D0F0"/>
      </a:accent4>
      <a:accent5>
        <a:srgbClr val="000000"/>
      </a:accent5>
      <a:accent6>
        <a:srgbClr val="FFFFFF"/>
      </a:accent6>
      <a:hlink>
        <a:srgbClr val="BD74D2"/>
      </a:hlink>
      <a:folHlink>
        <a:srgbClr val="601DAF"/>
      </a:folHlink>
    </a:clrScheme>
    <a:fontScheme name="CM FONTS 2018">
      <a:majorFont>
        <a:latin typeface="Oswald"/>
        <a:ea typeface=""/>
        <a:cs typeface="Meiryo UI"/>
      </a:majorFont>
      <a:minorFont>
        <a:latin typeface="Noto Sans"/>
        <a:ea typeface=""/>
        <a:cs typeface="Meiry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6F8509-591B-4664-81D9-450FBB100D51}" vid="{8A312827-E662-4360-9CED-E44A69FC8D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 Product Sheet Template 2018 MSOffice 2016_v4</Template>
  <TotalTime>4555</TotalTime>
  <Words>832</Words>
  <Application>Microsoft Office PowerPoint</Application>
  <PresentationFormat>A4 紙張 (210x297 公釐)</PresentationFormat>
  <Paragraphs>162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Verdana</vt:lpstr>
      <vt:lpstr>Meiryo UI</vt:lpstr>
      <vt:lpstr>Oswald</vt:lpstr>
      <vt:lpstr>Meiryo</vt:lpstr>
      <vt:lpstr>Noto Sans</vt:lpstr>
      <vt:lpstr>Calibri</vt:lpstr>
      <vt:lpstr>新細明體</vt:lpstr>
      <vt:lpstr>Arial</vt:lpstr>
      <vt:lpstr>CM2016_Blue_169</vt:lpstr>
      <vt:lpstr>Exquisitely Ruthless</vt:lpstr>
      <vt:lpstr>Feature Highlights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Thoo</dc:creator>
  <cp:lastModifiedBy>Karry_Gao高玉芳</cp:lastModifiedBy>
  <cp:revision>208</cp:revision>
  <cp:lastPrinted>2016-09-23T03:32:49Z</cp:lastPrinted>
  <dcterms:created xsi:type="dcterms:W3CDTF">2018-04-04T08:21:49Z</dcterms:created>
  <dcterms:modified xsi:type="dcterms:W3CDTF">2023-07-04T02:25:43Z</dcterms:modified>
</cp:coreProperties>
</file>